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228" autoAdjust="0"/>
    <p:restoredTop sz="94660"/>
  </p:normalViewPr>
  <p:slideViewPr>
    <p:cSldViewPr>
      <p:cViewPr varScale="1">
        <p:scale>
          <a:sx n="74" d="100"/>
          <a:sy n="74" d="100"/>
        </p:scale>
        <p:origin x="-106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89415F-0400-41BE-A426-1EAF24442C45}" type="datetimeFigureOut">
              <a:rPr lang="en-US" smtClean="0"/>
              <a:pPr/>
              <a:t>2/5/2009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99C2ED-A384-4B23-910F-04C06A45F7B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599C2ED-A384-4B23-910F-04C06A45F7BE}"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1E4DBCF-B754-4665-864E-93E51817762A}" type="datetimeFigureOut">
              <a:rPr lang="en-US" smtClean="0"/>
              <a:pPr/>
              <a:t>2/5/2009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6B45836-9A34-43BA-BDB7-97E1DE0B46DF}"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E4DBCF-B754-4665-864E-93E51817762A}" type="datetimeFigureOut">
              <a:rPr lang="en-US" smtClean="0"/>
              <a:pPr/>
              <a:t>2/5/2009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6B45836-9A34-43BA-BDB7-97E1DE0B46D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E4DBCF-B754-4665-864E-93E51817762A}" type="datetimeFigureOut">
              <a:rPr lang="en-US" smtClean="0"/>
              <a:pPr/>
              <a:t>2/5/2009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6B45836-9A34-43BA-BDB7-97E1DE0B46DF}"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E4DBCF-B754-4665-864E-93E51817762A}" type="datetimeFigureOut">
              <a:rPr lang="en-US" smtClean="0"/>
              <a:pPr/>
              <a:t>2/5/2009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6B45836-9A34-43BA-BDB7-97E1DE0B46DF}"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1E4DBCF-B754-4665-864E-93E51817762A}" type="datetimeFigureOut">
              <a:rPr lang="en-US" smtClean="0"/>
              <a:pPr/>
              <a:t>2/5/2009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6B45836-9A34-43BA-BDB7-97E1DE0B46DF}"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1E4DBCF-B754-4665-864E-93E51817762A}" type="datetimeFigureOut">
              <a:rPr lang="en-US" smtClean="0"/>
              <a:pPr/>
              <a:t>2/5/2009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6B45836-9A34-43BA-BDB7-97E1DE0B46DF}"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1E4DBCF-B754-4665-864E-93E51817762A}" type="datetimeFigureOut">
              <a:rPr lang="en-US" smtClean="0"/>
              <a:pPr/>
              <a:t>2/5/2009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6B45836-9A34-43BA-BDB7-97E1DE0B46DF}"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1E4DBCF-B754-4665-864E-93E51817762A}" type="datetimeFigureOut">
              <a:rPr lang="en-US" smtClean="0"/>
              <a:pPr/>
              <a:t>2/5/2009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6B45836-9A34-43BA-BDB7-97E1DE0B46DF}"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E4DBCF-B754-4665-864E-93E51817762A}" type="datetimeFigureOut">
              <a:rPr lang="en-US" smtClean="0"/>
              <a:pPr/>
              <a:t>2/5/2009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6B45836-9A34-43BA-BDB7-97E1DE0B46DF}"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E4DBCF-B754-4665-864E-93E51817762A}" type="datetimeFigureOut">
              <a:rPr lang="en-US" smtClean="0"/>
              <a:pPr/>
              <a:t>2/5/2009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6B45836-9A34-43BA-BDB7-97E1DE0B46DF}"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E4DBCF-B754-4665-864E-93E51817762A}" type="datetimeFigureOut">
              <a:rPr lang="en-US" smtClean="0"/>
              <a:pPr/>
              <a:t>2/5/2009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6B45836-9A34-43BA-BDB7-97E1DE0B46D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E4DBCF-B754-4665-864E-93E51817762A}" type="datetimeFigureOut">
              <a:rPr lang="en-US" smtClean="0"/>
              <a:pPr/>
              <a:t>2/5/2009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B45836-9A34-43BA-BDB7-97E1DE0B46D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en.wikipedia.org/wiki/File:Reservoir_in_the_Rocky_Mountains.jpg" TargetMode="External"/><Relationship Id="rId13"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1.jpeg"/><Relationship Id="rId12" Type="http://schemas.openxmlformats.org/officeDocument/2006/relationships/hyperlink" Target="http://en.wikipedia.org/wiki/File:Rocky_Mountains.aerial_view.no_snow.jpg" TargetMode="External"/><Relationship Id="rId17" Type="http://schemas.openxmlformats.org/officeDocument/2006/relationships/image" Target="../media/image16.jpeg"/><Relationship Id="rId2" Type="http://schemas.openxmlformats.org/officeDocument/2006/relationships/hyperlink" Target="http://images.google.com/imgres?imgurl=http://www.nwhi.org/pix/Hab_desc/H17_1.jpg&amp;imgrefurl=http://www.nwhi.org/index/habdescriptions&amp;usg=__SFNSo62nlzTNtyd9ms97yjCsxHk=&amp;h=600&amp;w=400&amp;sz=325&amp;hl=en&amp;start=16&amp;um=1&amp;tbnid=qrl3jk7KgnoQhM:&amp;tbnh=135&amp;tbnw=90&amp;prev=/images?q=western+plateaus+basins+and+ranges+pictures&amp;um=1&amp;hl=en&amp;sa=X" TargetMode="External"/><Relationship Id="rId16" Type="http://schemas.openxmlformats.org/officeDocument/2006/relationships/hyperlink" Target="http://en.wikipedia.org/wiki/File:WasatchMountainsSaltLakeCountyWestSide.jpg" TargetMode="External"/><Relationship Id="rId1" Type="http://schemas.openxmlformats.org/officeDocument/2006/relationships/slideLayout" Target="../slideLayouts/slideLayout6.xml"/><Relationship Id="rId6" Type="http://schemas.openxmlformats.org/officeDocument/2006/relationships/hyperlink" Target="http://en.wikipedia.org/wiki/File:Rig_wind_river.jpg" TargetMode="External"/><Relationship Id="rId11" Type="http://schemas.openxmlformats.org/officeDocument/2006/relationships/image" Target="../media/image13.jpeg"/><Relationship Id="rId5" Type="http://schemas.openxmlformats.org/officeDocument/2006/relationships/image" Target="../media/image10.jpeg"/><Relationship Id="rId15" Type="http://schemas.openxmlformats.org/officeDocument/2006/relationships/image" Target="../media/image15.jpeg"/><Relationship Id="rId10" Type="http://schemas.openxmlformats.org/officeDocument/2006/relationships/hyperlink" Target="http://en.wikipedia.org/wiki/File:Longs_Peak.jpg" TargetMode="External"/><Relationship Id="rId4" Type="http://schemas.openxmlformats.org/officeDocument/2006/relationships/hyperlink" Target="http://en.wikipedia.org/wiki/File:Rockies_USA1.jpg" TargetMode="External"/><Relationship Id="rId9" Type="http://schemas.openxmlformats.org/officeDocument/2006/relationships/image" Target="../media/image12.jpeg"/><Relationship Id="rId14" Type="http://schemas.openxmlformats.org/officeDocument/2006/relationships/hyperlink" Target="http://en.wikipedia.org/wiki/File:Aerial_Section_of_Snow_Covered_Rocky_Mountain_at_Colorado.jpg"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en.wikipedia.org/wiki/File:Lake_Tahoe_NV.jpg" TargetMode="External"/><Relationship Id="rId13"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19.jpeg"/><Relationship Id="rId12" Type="http://schemas.openxmlformats.org/officeDocument/2006/relationships/hyperlink" Target="http://en.wikipedia.org/wiki/File:Great_Basin_National_Park_102007_081.JPG" TargetMode="External"/><Relationship Id="rId17" Type="http://schemas.openxmlformats.org/officeDocument/2006/relationships/image" Target="../media/image24.jpeg"/><Relationship Id="rId2" Type="http://schemas.openxmlformats.org/officeDocument/2006/relationships/hyperlink" Target="http://en.wikipedia.org/wiki/File:Great_Basin_National_Park_102007_031.JPG" TargetMode="External"/><Relationship Id="rId16" Type="http://schemas.openxmlformats.org/officeDocument/2006/relationships/hyperlink" Target="http://en.wikipedia.org/wiki/File:Fillmorevolcano.jpg" TargetMode="External"/><Relationship Id="rId1" Type="http://schemas.openxmlformats.org/officeDocument/2006/relationships/slideLayout" Target="../slideLayouts/slideLayout6.xml"/><Relationship Id="rId6" Type="http://schemas.openxmlformats.org/officeDocument/2006/relationships/hyperlink" Target="http://en.wikipedia.org/wiki/File:Kluft-photo-Black-Rock-Desert-Aug-2005-Img_5081.jpg" TargetMode="External"/><Relationship Id="rId11" Type="http://schemas.openxmlformats.org/officeDocument/2006/relationships/image" Target="../media/image21.jpeg"/><Relationship Id="rId5" Type="http://schemas.openxmlformats.org/officeDocument/2006/relationships/image" Target="../media/image18.jpeg"/><Relationship Id="rId15" Type="http://schemas.openxmlformats.org/officeDocument/2006/relationships/image" Target="../media/image23.jpeg"/><Relationship Id="rId10" Type="http://schemas.openxmlformats.org/officeDocument/2006/relationships/hyperlink" Target="http://en.wikipedia.org/wiki/File:Boise2008_025.JPG" TargetMode="External"/><Relationship Id="rId4" Type="http://schemas.openxmlformats.org/officeDocument/2006/relationships/hyperlink" Target="http://en.wikipedia.org/wiki/File:100_1469.jpg" TargetMode="External"/><Relationship Id="rId9" Type="http://schemas.openxmlformats.org/officeDocument/2006/relationships/image" Target="../media/image20.jpeg"/><Relationship Id="rId14" Type="http://schemas.openxmlformats.org/officeDocument/2006/relationships/hyperlink" Target="http://en.wikipedia.org/wiki/File:PSP_018.jpg"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en.wikipedia.org/wiki/File:Rio_magdalena_delta.JPG" TargetMode="External"/><Relationship Id="rId3" Type="http://schemas.openxmlformats.org/officeDocument/2006/relationships/image" Target="../media/image25.jpeg"/><Relationship Id="rId7" Type="http://schemas.openxmlformats.org/officeDocument/2006/relationships/image" Target="../media/image27.jpeg"/><Relationship Id="rId2" Type="http://schemas.openxmlformats.org/officeDocument/2006/relationships/hyperlink" Target="http://en.wikipedia.org/wiki/File:Sierra_Nevada_de_Santa_Marta_desde_el_espacio.jpg" TargetMode="External"/><Relationship Id="rId1" Type="http://schemas.openxmlformats.org/officeDocument/2006/relationships/slideLayout" Target="../slideLayouts/slideLayout6.xml"/><Relationship Id="rId6" Type="http://schemas.openxmlformats.org/officeDocument/2006/relationships/hyperlink" Target="http://en.wikipedia.org/wiki/File:Rio_Atrato.JPG" TargetMode="External"/><Relationship Id="rId5" Type="http://schemas.openxmlformats.org/officeDocument/2006/relationships/image" Target="../media/image26.jpeg"/><Relationship Id="rId4" Type="http://schemas.openxmlformats.org/officeDocument/2006/relationships/hyperlink" Target="http://en.wikipedia.org/wiki/File:Colombia.A2004117.1535.250m.jpg" TargetMode="External"/><Relationship Id="rId9" Type="http://schemas.openxmlformats.org/officeDocument/2006/relationships/image" Target="../media/image28.jpeg"/></Relationships>
</file>

<file path=ppt/slides/_rels/slide13.xml.rels><?xml version="1.0" encoding="UTF-8" standalone="yes"?>
<Relationships xmlns="http://schemas.openxmlformats.org/package/2006/relationships"><Relationship Id="rId8" Type="http://schemas.openxmlformats.org/officeDocument/2006/relationships/hyperlink" Target="http://images.google.com/imgres?imgurl=http://weatherlook.net/alska.jpg&amp;imgrefurl=http://www.weatherlook.net/ak.shtml&amp;usg=__lUkfzb2LEpq3Rj55KRAe0Y_gOEw=&amp;h=375&amp;w=500&amp;sz=16&amp;hl=en&amp;start=12&amp;um=1&amp;tbnid=9y06VIiDz2SLnM:&amp;tbnh=98&amp;tbnw=130&amp;prev=/images?q=pictures+of+alska&amp;um=1&amp;hl=en&amp;sa=X" TargetMode="External"/><Relationship Id="rId13" Type="http://schemas.openxmlformats.org/officeDocument/2006/relationships/image" Target="../media/image34.jpeg"/><Relationship Id="rId3" Type="http://schemas.openxmlformats.org/officeDocument/2006/relationships/image" Target="../media/image29.jpeg"/><Relationship Id="rId7" Type="http://schemas.openxmlformats.org/officeDocument/2006/relationships/image" Target="../media/image31.jpeg"/><Relationship Id="rId12" Type="http://schemas.openxmlformats.org/officeDocument/2006/relationships/hyperlink" Target="http://images.google.com/imgres?imgurl=http://www.allthepages.org/images/blog/alaska_adventure-3.jpg&amp;imgrefurl=http://thecooljewshow.blogspot.com/2008_03_01_archive.html&amp;usg=__8sSyMPHZaCu1hrzHitmGWq0vM5I=&amp;h=333&amp;w=500&amp;sz=86&amp;hl=en&amp;start=16&amp;um=1&amp;tbnid=AY2gMIyWf2VTTM:&amp;tbnh=87&amp;tbnw=130&amp;prev=/images?q=pictures+of+alska&amp;um=1&amp;hl=en&amp;sa=X" TargetMode="External"/><Relationship Id="rId2" Type="http://schemas.openxmlformats.org/officeDocument/2006/relationships/hyperlink" Target="http://images.google.com/imgres?imgurl=http://dl.kortenaar.com/pub/176/176771ehl8hkobdi.jpg&amp;imgrefurl=http://profile.myspace.com/index.cfm?fuseaction=user.viewProfile&amp;friendID=156958619&amp;usg=__l2GGqrpBh8AxJ55LI-7ZfuB3SSQ=&amp;h=373&amp;w=595&amp;sz=37&amp;hl=en&amp;start=5&amp;um=1&amp;tbnid=0btLlyHnOmyApM:&amp;tbnh=85&amp;tbnw=135&amp;prev=/images?q=pictures+of+alska&amp;um=1&amp;hl=en&amp;sa=X" TargetMode="External"/><Relationship Id="rId1" Type="http://schemas.openxmlformats.org/officeDocument/2006/relationships/slideLayout" Target="../slideLayouts/slideLayout6.xml"/><Relationship Id="rId6" Type="http://schemas.openxmlformats.org/officeDocument/2006/relationships/hyperlink" Target="http://images.google.com/imgres?imgurl=http://www.internationaleducationmedia.com/unitedstates/Alaska/ALSKA019.JPG&amp;imgrefurl=http://www.internationaleducationmedia.com/unitedstates/Alaska/gallery.htm&amp;usg=__0-tfCsCocMHh49r7um4j2BLLLys=&amp;h=640&amp;w=416&amp;sz=33&amp;hl=en&amp;start=6&amp;um=1&amp;tbnid=1TT8B_pfASDTTM:&amp;tbnh=137&amp;tbnw=89&amp;prev=/images?q=pictures+of+alska&amp;um=1&amp;hl=en&amp;sa=X" TargetMode="External"/><Relationship Id="rId11" Type="http://schemas.openxmlformats.org/officeDocument/2006/relationships/image" Target="../media/image33.jpeg"/><Relationship Id="rId5" Type="http://schemas.openxmlformats.org/officeDocument/2006/relationships/image" Target="../media/image30.jpeg"/><Relationship Id="rId15" Type="http://schemas.openxmlformats.org/officeDocument/2006/relationships/image" Target="../media/image35.jpeg"/><Relationship Id="rId10" Type="http://schemas.openxmlformats.org/officeDocument/2006/relationships/hyperlink" Target="http://images.google.com/imgres?imgurl=http://thecarolinaline.com/images/AlskaBrdRvr.gif&amp;imgrefurl=http://thecarolinaline.com/RamblinMan.htm&amp;usg=__khE_j-wmI_c3CEOwFs5z1wpZ-NU=&amp;h=333&amp;w=500&amp;sz=107&amp;hl=en&amp;start=8&amp;um=1&amp;tbnid=wXzXTl--mFTQ2M:&amp;tbnh=87&amp;tbnw=130&amp;prev=/images?q=pictures+of+alska&amp;um=1&amp;hl=en&amp;sa=X" TargetMode="External"/><Relationship Id="rId4" Type="http://schemas.openxmlformats.org/officeDocument/2006/relationships/hyperlink" Target="http://images.google.com/imgres?imgurl=http://wikitravel.org/upload/en/thumb/6/6a/Alska_glacier_from_sea.JPG/600px-Alska_glacier_from_sea.JPG&amp;imgrefurl=http://wikitravel.org/en/User:JensANDMarian&amp;usg=___x1fzuAR4_HTyZ9aBKCGUjPnUXI=&amp;h=402&amp;w=600&amp;sz=59&amp;hl=en&amp;start=1&amp;um=1&amp;tbnid=PfPyBl5bNlSm-M:&amp;tbnh=90&amp;tbnw=135&amp;prev=/images?q=pictures+of+alska&amp;um=1&amp;hl=en&amp;sa=X" TargetMode="External"/><Relationship Id="rId9" Type="http://schemas.openxmlformats.org/officeDocument/2006/relationships/image" Target="../media/image32.jpeg"/><Relationship Id="rId14" Type="http://schemas.openxmlformats.org/officeDocument/2006/relationships/hyperlink" Target="http://images.google.com/imgres?imgurl=http://www.ig.utexas.edu/people/staff/mrinal/album_files/image002.jpg&amp;imgrefurl=http://www.ig.utexas.edu/people/staff/mrinal/album.htm?PHPSESSID=def1b9&amp;usg=__DL44Te7nUM4_aDn97n_Or7uKZyw=&amp;h=432&amp;w=576&amp;sz=30&amp;hl=en&amp;start=33&amp;um=1&amp;tbnid=zIDh-FERb8oSoM:&amp;tbnh=101&amp;tbnw=134&amp;prev=/images?q=pictures+of+alska&amp;start=21&amp;um=1&amp;hl=en&amp;sa=N"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www.hawaiipictures.com/pictures/index/module/media/category/gallery|beaches/start/0/" TargetMode="External"/><Relationship Id="rId13" Type="http://schemas.openxmlformats.org/officeDocument/2006/relationships/image" Target="../media/image41.jpeg"/><Relationship Id="rId18" Type="http://schemas.openxmlformats.org/officeDocument/2006/relationships/hyperlink" Target="http://www.hawaiipictures.com/pictures/index/module/media/category/gallery|maui/start/0/" TargetMode="External"/><Relationship Id="rId3" Type="http://schemas.openxmlformats.org/officeDocument/2006/relationships/image" Target="../media/image36.jpeg"/><Relationship Id="rId21" Type="http://schemas.openxmlformats.org/officeDocument/2006/relationships/image" Target="../media/image45.jpeg"/><Relationship Id="rId7" Type="http://schemas.openxmlformats.org/officeDocument/2006/relationships/image" Target="../media/image38.jpeg"/><Relationship Id="rId12" Type="http://schemas.openxmlformats.org/officeDocument/2006/relationships/hyperlink" Target="http://www.hawaiipictures.com/pictures/index/module/media/category/gallery|molokai/start/0/" TargetMode="External"/><Relationship Id="rId17" Type="http://schemas.openxmlformats.org/officeDocument/2006/relationships/image" Target="../media/image43.jpeg"/><Relationship Id="rId2" Type="http://schemas.openxmlformats.org/officeDocument/2006/relationships/hyperlink" Target="http://www.hawaiipictures.com/pictures/index/module/media/category/gallery|rainbows/pId/102/id/471/" TargetMode="External"/><Relationship Id="rId16" Type="http://schemas.openxmlformats.org/officeDocument/2006/relationships/hyperlink" Target="http://www.hawaiipictures.com/pictures/index/module/media/category/gallery|kauai/start/0/" TargetMode="External"/><Relationship Id="rId20" Type="http://schemas.openxmlformats.org/officeDocument/2006/relationships/hyperlink" Target="http://www.hawaiipictures.com/pictures/index/module/media/category/gallery|maui/pId/102/id/33/" TargetMode="External"/><Relationship Id="rId1" Type="http://schemas.openxmlformats.org/officeDocument/2006/relationships/slideLayout" Target="../slideLayouts/slideLayout6.xml"/><Relationship Id="rId6" Type="http://schemas.openxmlformats.org/officeDocument/2006/relationships/hyperlink" Target="http://www.hawaiipictures.com/pictures/index/module/media/category/gallery|volcanoes/start/0/" TargetMode="External"/><Relationship Id="rId11" Type="http://schemas.openxmlformats.org/officeDocument/2006/relationships/image" Target="../media/image40.jpeg"/><Relationship Id="rId5" Type="http://schemas.openxmlformats.org/officeDocument/2006/relationships/image" Target="../media/image37.jpeg"/><Relationship Id="rId15" Type="http://schemas.openxmlformats.org/officeDocument/2006/relationships/image" Target="../media/image42.jpeg"/><Relationship Id="rId23" Type="http://schemas.openxmlformats.org/officeDocument/2006/relationships/image" Target="../media/image46.jpeg"/><Relationship Id="rId10" Type="http://schemas.openxmlformats.org/officeDocument/2006/relationships/hyperlink" Target="http://www.hawaiipictures.com/pictures/index/module/media/category/gallery|lanai/start/0/" TargetMode="External"/><Relationship Id="rId19" Type="http://schemas.openxmlformats.org/officeDocument/2006/relationships/image" Target="../media/image44.jpeg"/><Relationship Id="rId4" Type="http://schemas.openxmlformats.org/officeDocument/2006/relationships/hyperlink" Target="http://www.hawaiipictures.com/pictures/index/module/media/category/gallery|sunsets/start/0/" TargetMode="External"/><Relationship Id="rId9" Type="http://schemas.openxmlformats.org/officeDocument/2006/relationships/image" Target="../media/image39.jpeg"/><Relationship Id="rId14" Type="http://schemas.openxmlformats.org/officeDocument/2006/relationships/hyperlink" Target="http://www.hawaiipictures.com/pictures/index/module/media/category/gallery|bigisland/start/0/" TargetMode="External"/><Relationship Id="rId22" Type="http://schemas.openxmlformats.org/officeDocument/2006/relationships/hyperlink" Target="http://www.hawaiipictures.com/pictures/index/module/media/category/gallery|maui/pId/102/id/81/"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en.wikipedia.org/wiki/File:Denali_National_Park.jpg" TargetMode="External"/><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alaskawild.org/wp-content/images/experience-alaska.jpg"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en.wikipedia.org/wiki/File:Moraine_lake.jpg"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57200"/>
            <a:ext cx="7772400" cy="1470025"/>
          </a:xfrm>
        </p:spPr>
        <p:txBody>
          <a:bodyPr>
            <a:normAutofit/>
          </a:bodyPr>
          <a:lstStyle/>
          <a:p>
            <a:r>
              <a:rPr lang="en-US" sz="8800" dirty="0" smtClean="0"/>
              <a:t>Land forms </a:t>
            </a:r>
            <a:endParaRPr lang="en-US" sz="8800" dirty="0"/>
          </a:p>
        </p:txBody>
      </p:sp>
      <p:sp>
        <p:nvSpPr>
          <p:cNvPr id="3" name="Subtitle 2"/>
          <p:cNvSpPr>
            <a:spLocks noGrp="1"/>
          </p:cNvSpPr>
          <p:nvPr>
            <p:ph type="subTitle" idx="1"/>
          </p:nvPr>
        </p:nvSpPr>
        <p:spPr>
          <a:xfrm>
            <a:off x="1219200" y="2057400"/>
            <a:ext cx="6400800" cy="2971800"/>
          </a:xfrm>
        </p:spPr>
        <p:txBody>
          <a:bodyPr>
            <a:normAutofit/>
          </a:bodyPr>
          <a:lstStyle/>
          <a:p>
            <a:r>
              <a:rPr lang="en-US" dirty="0" smtClean="0"/>
              <a:t>Hawaii and Alaska, Rocky mountains, western plateaus, basins and ranges</a:t>
            </a:r>
          </a:p>
          <a:p>
            <a:r>
              <a:rPr lang="en-US" dirty="0" smtClean="0"/>
              <a:t>Pacific ranges and lowlands </a:t>
            </a:r>
          </a:p>
          <a:p>
            <a:endParaRPr lang="en-US" dirty="0" smtClean="0"/>
          </a:p>
          <a:p>
            <a:r>
              <a:rPr lang="en-US" dirty="0" smtClean="0"/>
              <a:t>By: Molly Beck</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t>Rocky mountains</a:t>
            </a:r>
            <a:endParaRPr lang="en-US" sz="6600" dirty="0"/>
          </a:p>
        </p:txBody>
      </p:sp>
      <p:pic>
        <p:nvPicPr>
          <p:cNvPr id="1026" name="Picture 2" descr="http://tbn3.google.com/images?q=tbn:qrl3jk7KgnoQhM:http://www.nwhi.org/pix/Hab_desc/H17_1.jpg">
            <a:hlinkClick r:id="rId2"/>
          </p:cNvPr>
          <p:cNvPicPr>
            <a:picLocks noChangeAspect="1" noChangeArrowheads="1"/>
          </p:cNvPicPr>
          <p:nvPr/>
        </p:nvPicPr>
        <p:blipFill>
          <a:blip r:embed="rId3"/>
          <a:srcRect/>
          <a:stretch>
            <a:fillRect/>
          </a:stretch>
        </p:blipFill>
        <p:spPr bwMode="auto">
          <a:xfrm>
            <a:off x="0" y="4572000"/>
            <a:ext cx="2209800" cy="2286000"/>
          </a:xfrm>
          <a:prstGeom prst="rect">
            <a:avLst/>
          </a:prstGeom>
          <a:noFill/>
        </p:spPr>
      </p:pic>
      <p:pic>
        <p:nvPicPr>
          <p:cNvPr id="3" name="Picture 2" descr="http://upload.wikimedia.org/wikipedia/commons/thumb/7/7f/Rockies_USA1.jpg/300px-Rockies_USA1.jpg">
            <a:hlinkClick r:id="rId4" tooltip="Colorado Rockies"/>
          </p:cNvPr>
          <p:cNvPicPr>
            <a:picLocks noChangeAspect="1" noChangeArrowheads="1"/>
          </p:cNvPicPr>
          <p:nvPr/>
        </p:nvPicPr>
        <p:blipFill>
          <a:blip r:embed="rId5"/>
          <a:srcRect/>
          <a:stretch>
            <a:fillRect/>
          </a:stretch>
        </p:blipFill>
        <p:spPr bwMode="auto">
          <a:xfrm>
            <a:off x="2209800" y="4714875"/>
            <a:ext cx="2857500" cy="2143125"/>
          </a:xfrm>
          <a:prstGeom prst="rect">
            <a:avLst/>
          </a:prstGeom>
          <a:noFill/>
        </p:spPr>
      </p:pic>
      <p:pic>
        <p:nvPicPr>
          <p:cNvPr id="1028" name="Picture 4" descr="http://upload.wikimedia.org/wikipedia/commons/thumb/e/e1/Rig_wind_river.jpg/300px-Rig_wind_river.jpg">
            <a:hlinkClick r:id="rId6" tooltip="A drilling rig drills for natural gas just west of the Wind River Range in the Wyoming Rockies"/>
          </p:cNvPr>
          <p:cNvPicPr>
            <a:picLocks noChangeAspect="1" noChangeArrowheads="1"/>
          </p:cNvPicPr>
          <p:nvPr/>
        </p:nvPicPr>
        <p:blipFill>
          <a:blip r:embed="rId7"/>
          <a:srcRect/>
          <a:stretch>
            <a:fillRect/>
          </a:stretch>
        </p:blipFill>
        <p:spPr bwMode="auto">
          <a:xfrm>
            <a:off x="5029200" y="4791075"/>
            <a:ext cx="2857500" cy="2066925"/>
          </a:xfrm>
          <a:prstGeom prst="rect">
            <a:avLst/>
          </a:prstGeom>
          <a:noFill/>
        </p:spPr>
      </p:pic>
      <p:pic>
        <p:nvPicPr>
          <p:cNvPr id="1030" name="Picture 6" descr="http://upload.wikimedia.org/wikipedia/commons/thumb/d/d1/Reservoir_in_the_Rocky_Mountains.jpg/180px-Reservoir_in_the_Rocky_Mountains.jpg">
            <a:hlinkClick r:id="rId8" tooltip="Snowmelt runoff fills a reservoir in the Rocky Mountains near Dillon, Colorado."/>
          </p:cNvPr>
          <p:cNvPicPr>
            <a:picLocks noChangeAspect="1" noChangeArrowheads="1"/>
          </p:cNvPicPr>
          <p:nvPr/>
        </p:nvPicPr>
        <p:blipFill>
          <a:blip r:embed="rId9"/>
          <a:srcRect/>
          <a:stretch>
            <a:fillRect/>
          </a:stretch>
        </p:blipFill>
        <p:spPr bwMode="auto">
          <a:xfrm>
            <a:off x="7696200" y="4276724"/>
            <a:ext cx="1714500" cy="2581276"/>
          </a:xfrm>
          <a:prstGeom prst="rect">
            <a:avLst/>
          </a:prstGeom>
          <a:noFill/>
        </p:spPr>
      </p:pic>
      <p:pic>
        <p:nvPicPr>
          <p:cNvPr id="1032" name="Picture 8" descr="http://upload.wikimedia.org/wikipedia/commons/thumb/9/91/Longs_Peak.jpg/180px-Longs_Peak.jpg">
            <a:hlinkClick r:id="rId10" tooltip="Snowpack accumulation at 14,255 ft (4,345 m). on Longs Peak in Rocky Mountain National Park (photo courtesy of USDA)."/>
          </p:cNvPr>
          <p:cNvPicPr>
            <a:picLocks noChangeAspect="1" noChangeArrowheads="1"/>
          </p:cNvPicPr>
          <p:nvPr/>
        </p:nvPicPr>
        <p:blipFill>
          <a:blip r:embed="rId11"/>
          <a:srcRect/>
          <a:stretch>
            <a:fillRect/>
          </a:stretch>
        </p:blipFill>
        <p:spPr bwMode="auto">
          <a:xfrm>
            <a:off x="7429500" y="1828800"/>
            <a:ext cx="1714500" cy="2495551"/>
          </a:xfrm>
          <a:prstGeom prst="rect">
            <a:avLst/>
          </a:prstGeom>
          <a:noFill/>
        </p:spPr>
      </p:pic>
      <p:pic>
        <p:nvPicPr>
          <p:cNvPr id="1034" name="Picture 10" descr="http://upload.wikimedia.org/wikipedia/commons/thumb/7/70/Rocky_Mountains.aerial_view.no_snow.jpg/180px-Rocky_Mountains.aerial_view.no_snow.jpg">
            <a:hlinkClick r:id="rId12" tooltip="Aerial view of the Colorado Rocky Mountains in summer"/>
          </p:cNvPr>
          <p:cNvPicPr>
            <a:picLocks noChangeAspect="1" noChangeArrowheads="1"/>
          </p:cNvPicPr>
          <p:nvPr/>
        </p:nvPicPr>
        <p:blipFill>
          <a:blip r:embed="rId13"/>
          <a:srcRect/>
          <a:stretch>
            <a:fillRect/>
          </a:stretch>
        </p:blipFill>
        <p:spPr bwMode="auto">
          <a:xfrm>
            <a:off x="2057400" y="3505200"/>
            <a:ext cx="1714500" cy="1285876"/>
          </a:xfrm>
          <a:prstGeom prst="rect">
            <a:avLst/>
          </a:prstGeom>
          <a:noFill/>
        </p:spPr>
      </p:pic>
      <p:pic>
        <p:nvPicPr>
          <p:cNvPr id="1036" name="Picture 12" descr="http://upload.wikimedia.org/wikipedia/commons/thumb/2/23/Aerial_Section_of_Snow_Covered_Rocky_Mountain_at_Colorado.jpg/180px-Aerial_Section_of_Snow_Covered_Rocky_Mountain_at_Colorado.jpg">
            <a:hlinkClick r:id="rId14" tooltip="Aerial view of the Colorado Rocky Mountains in winter"/>
          </p:cNvPr>
          <p:cNvPicPr>
            <a:picLocks noChangeAspect="1" noChangeArrowheads="1"/>
          </p:cNvPicPr>
          <p:nvPr/>
        </p:nvPicPr>
        <p:blipFill>
          <a:blip r:embed="rId15"/>
          <a:srcRect/>
          <a:stretch>
            <a:fillRect/>
          </a:stretch>
        </p:blipFill>
        <p:spPr bwMode="auto">
          <a:xfrm>
            <a:off x="0" y="3429000"/>
            <a:ext cx="1714500" cy="1143001"/>
          </a:xfrm>
          <a:prstGeom prst="rect">
            <a:avLst/>
          </a:prstGeom>
          <a:noFill/>
        </p:spPr>
      </p:pic>
      <p:pic>
        <p:nvPicPr>
          <p:cNvPr id="1038" name="Picture 14" descr="The Western Rocky Mountains provide an ideal setting for the Wasatch Front metropolitan area of Utah, but they also prevent the population from expanding eastward.">
            <a:hlinkClick r:id="rId16" tooltip="The Western Rocky Mountains provide an ideal setting for the Wasatch Front metropolitan area of Utah, but they also prevent the population from expanding eastward."/>
          </p:cNvPr>
          <p:cNvPicPr>
            <a:picLocks noChangeAspect="1" noChangeArrowheads="1"/>
          </p:cNvPicPr>
          <p:nvPr/>
        </p:nvPicPr>
        <p:blipFill>
          <a:blip r:embed="rId17"/>
          <a:srcRect/>
          <a:stretch>
            <a:fillRect/>
          </a:stretch>
        </p:blipFill>
        <p:spPr bwMode="auto">
          <a:xfrm>
            <a:off x="0" y="1143000"/>
            <a:ext cx="7315200" cy="2286001"/>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Western Plateaus Basins and Ranges</a:t>
            </a:r>
            <a:endParaRPr lang="en-US" sz="4000" dirty="0"/>
          </a:p>
        </p:txBody>
      </p:sp>
      <p:pic>
        <p:nvPicPr>
          <p:cNvPr id="27650" name="Picture 2" descr="http://upload.wikimedia.org/wikipedia/en/thumb/d/d0/Great_Basin_National_Park_102007_031.JPG/300px-Great_Basin_National_Park_102007_031.JPG">
            <a:hlinkClick r:id="rId2" tooltip="Wheeler Peak, Great Basin National Park, Nevada"/>
          </p:cNvPr>
          <p:cNvPicPr>
            <a:picLocks noChangeAspect="1" noChangeArrowheads="1"/>
          </p:cNvPicPr>
          <p:nvPr/>
        </p:nvPicPr>
        <p:blipFill>
          <a:blip r:embed="rId3"/>
          <a:srcRect/>
          <a:stretch>
            <a:fillRect/>
          </a:stretch>
        </p:blipFill>
        <p:spPr bwMode="auto">
          <a:xfrm>
            <a:off x="0" y="5057775"/>
            <a:ext cx="2857500" cy="1800225"/>
          </a:xfrm>
          <a:prstGeom prst="rect">
            <a:avLst/>
          </a:prstGeom>
          <a:noFill/>
        </p:spPr>
      </p:pic>
      <p:pic>
        <p:nvPicPr>
          <p:cNvPr id="27652" name="Picture 4" descr="http://upload.wikimedia.org/wikipedia/en/thumb/1/1a/100_1469.jpg/300px-100_1469.jpg">
            <a:hlinkClick r:id="rId4" tooltip="Mountain ranges separated by valleys are typical in the geography of the Great Basin."/>
          </p:cNvPr>
          <p:cNvPicPr>
            <a:picLocks noChangeAspect="1" noChangeArrowheads="1"/>
          </p:cNvPicPr>
          <p:nvPr/>
        </p:nvPicPr>
        <p:blipFill>
          <a:blip r:embed="rId5"/>
          <a:srcRect/>
          <a:stretch>
            <a:fillRect/>
          </a:stretch>
        </p:blipFill>
        <p:spPr bwMode="auto">
          <a:xfrm>
            <a:off x="2819400" y="4714875"/>
            <a:ext cx="2857500" cy="2143125"/>
          </a:xfrm>
          <a:prstGeom prst="rect">
            <a:avLst/>
          </a:prstGeom>
          <a:noFill/>
        </p:spPr>
      </p:pic>
      <p:pic>
        <p:nvPicPr>
          <p:cNvPr id="27654" name="Picture 6" descr="http://upload.wikimedia.org/wikipedia/commons/thumb/2/26/Kluft-photo-Black-Rock-Desert-Aug-2005-Img_5081.jpg/300px-Kluft-photo-Black-Rock-Desert-Aug-2005-Img_5081.jpg">
            <a:hlinkClick r:id="rId6" tooltip="Black Rock Desert, Nevada."/>
          </p:cNvPr>
          <p:cNvPicPr>
            <a:picLocks noChangeAspect="1" noChangeArrowheads="1"/>
          </p:cNvPicPr>
          <p:nvPr/>
        </p:nvPicPr>
        <p:blipFill>
          <a:blip r:embed="rId7"/>
          <a:srcRect/>
          <a:stretch>
            <a:fillRect/>
          </a:stretch>
        </p:blipFill>
        <p:spPr bwMode="auto">
          <a:xfrm>
            <a:off x="5715000" y="4953000"/>
            <a:ext cx="2857500" cy="1905000"/>
          </a:xfrm>
          <a:prstGeom prst="rect">
            <a:avLst/>
          </a:prstGeom>
          <a:noFill/>
        </p:spPr>
      </p:pic>
      <p:pic>
        <p:nvPicPr>
          <p:cNvPr id="27656" name="Picture 8" descr="http://upload.wikimedia.org/wikipedia/commons/thumb/8/8d/Lake_Tahoe_NV.jpg/300px-Lake_Tahoe_NV.jpg">
            <a:hlinkClick r:id="rId8" tooltip="Lake Tahoe on the border of California and Nevada."/>
          </p:cNvPr>
          <p:cNvPicPr>
            <a:picLocks noChangeAspect="1" noChangeArrowheads="1"/>
          </p:cNvPicPr>
          <p:nvPr/>
        </p:nvPicPr>
        <p:blipFill>
          <a:blip r:embed="rId9"/>
          <a:srcRect/>
          <a:stretch>
            <a:fillRect/>
          </a:stretch>
        </p:blipFill>
        <p:spPr bwMode="auto">
          <a:xfrm>
            <a:off x="0" y="2971800"/>
            <a:ext cx="2857500" cy="2143125"/>
          </a:xfrm>
          <a:prstGeom prst="rect">
            <a:avLst/>
          </a:prstGeom>
          <a:noFill/>
        </p:spPr>
      </p:pic>
      <p:pic>
        <p:nvPicPr>
          <p:cNvPr id="27658" name="Picture 10" descr="http://upload.wikimedia.org/wikipedia/en/thumb/c/c6/Boise2008_025.JPG/300px-Boise2008_025.JPG">
            <a:hlinkClick r:id="rId10" tooltip="Dust Devil in southeastern Idaho in the northern Great Basin."/>
          </p:cNvPr>
          <p:cNvPicPr>
            <a:picLocks noChangeAspect="1" noChangeArrowheads="1"/>
          </p:cNvPicPr>
          <p:nvPr/>
        </p:nvPicPr>
        <p:blipFill>
          <a:blip r:embed="rId11"/>
          <a:srcRect/>
          <a:stretch>
            <a:fillRect/>
          </a:stretch>
        </p:blipFill>
        <p:spPr bwMode="auto">
          <a:xfrm>
            <a:off x="2819400" y="3429000"/>
            <a:ext cx="2857500" cy="1314451"/>
          </a:xfrm>
          <a:prstGeom prst="rect">
            <a:avLst/>
          </a:prstGeom>
          <a:noFill/>
        </p:spPr>
      </p:pic>
      <p:pic>
        <p:nvPicPr>
          <p:cNvPr id="27660" name="Picture 12" descr="http://upload.wikimedia.org/wikipedia/en/thumb/a/a2/Great_Basin_National_Park_102007_081.JPG/300px-Great_Basin_National_Park_102007_081.JPG">
            <a:hlinkClick r:id="rId12" tooltip="Bonneville Salt Flats in western Utah. This area is home to world land speed records due to the flatness of the terrain."/>
          </p:cNvPr>
          <p:cNvPicPr>
            <a:picLocks noChangeAspect="1" noChangeArrowheads="1"/>
          </p:cNvPicPr>
          <p:nvPr/>
        </p:nvPicPr>
        <p:blipFill>
          <a:blip r:embed="rId13"/>
          <a:srcRect/>
          <a:stretch>
            <a:fillRect/>
          </a:stretch>
        </p:blipFill>
        <p:spPr bwMode="auto">
          <a:xfrm>
            <a:off x="5715000" y="3124200"/>
            <a:ext cx="2857500" cy="1790701"/>
          </a:xfrm>
          <a:prstGeom prst="rect">
            <a:avLst/>
          </a:prstGeom>
          <a:noFill/>
        </p:spPr>
      </p:pic>
      <p:pic>
        <p:nvPicPr>
          <p:cNvPr id="27662" name="Picture 14" descr="http://upload.wikimedia.org/wikipedia/en/thumb/3/3c/PSP_018.jpg/200px-PSP_018.jpg">
            <a:hlinkClick r:id="rId14" tooltip="Winter in Great Basin, Utah County, Utah"/>
          </p:cNvPr>
          <p:cNvPicPr>
            <a:picLocks noChangeAspect="1" noChangeArrowheads="1"/>
          </p:cNvPicPr>
          <p:nvPr/>
        </p:nvPicPr>
        <p:blipFill>
          <a:blip r:embed="rId15"/>
          <a:srcRect/>
          <a:stretch>
            <a:fillRect/>
          </a:stretch>
        </p:blipFill>
        <p:spPr bwMode="auto">
          <a:xfrm>
            <a:off x="7239000" y="1752600"/>
            <a:ext cx="1905000" cy="1428750"/>
          </a:xfrm>
          <a:prstGeom prst="rect">
            <a:avLst/>
          </a:prstGeom>
          <a:noFill/>
        </p:spPr>
      </p:pic>
      <p:pic>
        <p:nvPicPr>
          <p:cNvPr id="27666" name="Picture 18" descr="http://upload.wikimedia.org/wikipedia/commons/8/83/Fillmorevolcano.jpg">
            <a:hlinkClick r:id="rId16" tooltip="Black Rock volcano near Fillmore, Utah by Interstate 15"/>
          </p:cNvPr>
          <p:cNvPicPr>
            <a:picLocks noChangeAspect="1" noChangeArrowheads="1"/>
          </p:cNvPicPr>
          <p:nvPr/>
        </p:nvPicPr>
        <p:blipFill>
          <a:blip r:embed="rId17"/>
          <a:srcRect/>
          <a:stretch>
            <a:fillRect/>
          </a:stretch>
        </p:blipFill>
        <p:spPr bwMode="auto">
          <a:xfrm>
            <a:off x="0" y="1371600"/>
            <a:ext cx="6010275" cy="1628776"/>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Pacific Ranges and Lowlands</a:t>
            </a:r>
            <a:endParaRPr lang="en-US" dirty="0"/>
          </a:p>
        </p:txBody>
      </p:sp>
      <p:pic>
        <p:nvPicPr>
          <p:cNvPr id="26626" name="Picture 2" descr="http://upload.wikimedia.org/wikipedia/commons/thumb/5/52/Sierra_Nevada_de_Santa_Marta_desde_el_espacio.jpg/250px-Sierra_Nevada_de_Santa_Marta_desde_el_espacio.jpg">
            <a:hlinkClick r:id="rId2" tooltip="Sierra Nevada de Santa Marta, the highest standing mountain by the sea."/>
          </p:cNvPr>
          <p:cNvPicPr>
            <a:picLocks noChangeAspect="1" noChangeArrowheads="1"/>
          </p:cNvPicPr>
          <p:nvPr/>
        </p:nvPicPr>
        <p:blipFill>
          <a:blip r:embed="rId3"/>
          <a:srcRect/>
          <a:stretch>
            <a:fillRect/>
          </a:stretch>
        </p:blipFill>
        <p:spPr bwMode="auto">
          <a:xfrm>
            <a:off x="0" y="4476750"/>
            <a:ext cx="2381250" cy="2381250"/>
          </a:xfrm>
          <a:prstGeom prst="rect">
            <a:avLst/>
          </a:prstGeom>
          <a:noFill/>
        </p:spPr>
      </p:pic>
      <p:pic>
        <p:nvPicPr>
          <p:cNvPr id="26628" name="Picture 4" descr="http://upload.wikimedia.org/wikipedia/commons/thumb/2/2c/Colombia.A2004117.1535.250m.jpg/250px-Colombia.A2004117.1535.250m.jpg">
            <a:hlinkClick r:id="rId4" tooltip="Flooding in Colombia, April 2004"/>
          </p:cNvPr>
          <p:cNvPicPr>
            <a:picLocks noChangeAspect="1" noChangeArrowheads="1"/>
          </p:cNvPicPr>
          <p:nvPr/>
        </p:nvPicPr>
        <p:blipFill>
          <a:blip r:embed="rId5"/>
          <a:srcRect/>
          <a:stretch>
            <a:fillRect/>
          </a:stretch>
        </p:blipFill>
        <p:spPr bwMode="auto">
          <a:xfrm>
            <a:off x="2362200" y="3686174"/>
            <a:ext cx="2381250" cy="3171826"/>
          </a:xfrm>
          <a:prstGeom prst="rect">
            <a:avLst/>
          </a:prstGeom>
          <a:noFill/>
        </p:spPr>
      </p:pic>
      <p:pic>
        <p:nvPicPr>
          <p:cNvPr id="26630" name="Picture 6" descr="http://upload.wikimedia.org/wikipedia/commons/thumb/b/bc/Rio_Atrato.JPG/250px-Rio_Atrato.JPG">
            <a:hlinkClick r:id="rId6" tooltip="The Atrato River."/>
          </p:cNvPr>
          <p:cNvPicPr>
            <a:picLocks noChangeAspect="1" noChangeArrowheads="1"/>
          </p:cNvPicPr>
          <p:nvPr/>
        </p:nvPicPr>
        <p:blipFill>
          <a:blip r:embed="rId7"/>
          <a:srcRect/>
          <a:stretch>
            <a:fillRect/>
          </a:stretch>
        </p:blipFill>
        <p:spPr bwMode="auto">
          <a:xfrm>
            <a:off x="4724400" y="5067299"/>
            <a:ext cx="2381250" cy="1790701"/>
          </a:xfrm>
          <a:prstGeom prst="rect">
            <a:avLst/>
          </a:prstGeom>
          <a:noFill/>
        </p:spPr>
      </p:pic>
      <p:pic>
        <p:nvPicPr>
          <p:cNvPr id="26632" name="Picture 8" descr="http://upload.wikimedia.org/wikipedia/en/thumb/f/f9/Rio_magdalena_delta.JPG/250px-Rio_magdalena_delta.JPG">
            <a:hlinkClick r:id="rId8" tooltip="The mouth of the Magdalena River and the Ciénaga Grande de Santa Marta."/>
          </p:cNvPr>
          <p:cNvPicPr>
            <a:picLocks noChangeAspect="1" noChangeArrowheads="1"/>
          </p:cNvPicPr>
          <p:nvPr/>
        </p:nvPicPr>
        <p:blipFill>
          <a:blip r:embed="rId9"/>
          <a:srcRect/>
          <a:stretch>
            <a:fillRect/>
          </a:stretch>
        </p:blipFill>
        <p:spPr bwMode="auto">
          <a:xfrm>
            <a:off x="7086600" y="4486274"/>
            <a:ext cx="2057400" cy="2371726"/>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dirty="0" smtClean="0"/>
              <a:t>Alaska</a:t>
            </a:r>
            <a:endParaRPr lang="en-US" sz="7200" dirty="0"/>
          </a:p>
        </p:txBody>
      </p:sp>
      <p:pic>
        <p:nvPicPr>
          <p:cNvPr id="25602" name="Picture 2" descr="http://tbn3.google.com/images?q=tbn:0btLlyHnOmyApM:http://dl.kortenaar.com/pub/176/176771ehl8hkobdi.jpg">
            <a:hlinkClick r:id="rId2"/>
          </p:cNvPr>
          <p:cNvPicPr>
            <a:picLocks noChangeAspect="1" noChangeArrowheads="1"/>
          </p:cNvPicPr>
          <p:nvPr/>
        </p:nvPicPr>
        <p:blipFill>
          <a:blip r:embed="rId3"/>
          <a:srcRect/>
          <a:stretch>
            <a:fillRect/>
          </a:stretch>
        </p:blipFill>
        <p:spPr bwMode="auto">
          <a:xfrm>
            <a:off x="0" y="5486400"/>
            <a:ext cx="1676400" cy="1371600"/>
          </a:xfrm>
          <a:prstGeom prst="rect">
            <a:avLst/>
          </a:prstGeom>
          <a:noFill/>
        </p:spPr>
      </p:pic>
      <p:pic>
        <p:nvPicPr>
          <p:cNvPr id="25604" name="Picture 4" descr="http://tbn2.google.com/images?q=tbn:PfPyBl5bNlSm-M:http://wikitravel.org/upload/en/thumb/6/6a/Alska_glacier_from_sea.JPG/600px-Alska_glacier_from_sea.JPG">
            <a:hlinkClick r:id="rId4"/>
          </p:cNvPr>
          <p:cNvPicPr>
            <a:picLocks noChangeAspect="1" noChangeArrowheads="1"/>
          </p:cNvPicPr>
          <p:nvPr/>
        </p:nvPicPr>
        <p:blipFill>
          <a:blip r:embed="rId5"/>
          <a:srcRect/>
          <a:stretch>
            <a:fillRect/>
          </a:stretch>
        </p:blipFill>
        <p:spPr bwMode="auto">
          <a:xfrm>
            <a:off x="1676400" y="5410199"/>
            <a:ext cx="1905000" cy="1447801"/>
          </a:xfrm>
          <a:prstGeom prst="rect">
            <a:avLst/>
          </a:prstGeom>
          <a:noFill/>
        </p:spPr>
      </p:pic>
      <p:pic>
        <p:nvPicPr>
          <p:cNvPr id="25606" name="Picture 6" descr="http://tbn0.google.com/images?q=tbn:1TT8B_pfASDTTM:http://www.internationaleducationmedia.com/unitedstates/Alaska/ALSKA019.JPG">
            <a:hlinkClick r:id="rId6"/>
          </p:cNvPr>
          <p:cNvPicPr>
            <a:picLocks noChangeAspect="1" noChangeArrowheads="1"/>
          </p:cNvPicPr>
          <p:nvPr/>
        </p:nvPicPr>
        <p:blipFill>
          <a:blip r:embed="rId7"/>
          <a:srcRect/>
          <a:stretch>
            <a:fillRect/>
          </a:stretch>
        </p:blipFill>
        <p:spPr bwMode="auto">
          <a:xfrm>
            <a:off x="3581400" y="5257800"/>
            <a:ext cx="1524000" cy="1600200"/>
          </a:xfrm>
          <a:prstGeom prst="rect">
            <a:avLst/>
          </a:prstGeom>
          <a:noFill/>
        </p:spPr>
      </p:pic>
      <p:pic>
        <p:nvPicPr>
          <p:cNvPr id="25608" name="Picture 8" descr="http://tbn2.google.com/images?q=tbn:9y06VIiDz2SLnM:http://weatherlook.net/alska.jpg">
            <a:hlinkClick r:id="rId8"/>
          </p:cNvPr>
          <p:cNvPicPr>
            <a:picLocks noChangeAspect="1" noChangeArrowheads="1"/>
          </p:cNvPicPr>
          <p:nvPr/>
        </p:nvPicPr>
        <p:blipFill>
          <a:blip r:embed="rId9"/>
          <a:srcRect/>
          <a:stretch>
            <a:fillRect/>
          </a:stretch>
        </p:blipFill>
        <p:spPr bwMode="auto">
          <a:xfrm>
            <a:off x="5105400" y="5486400"/>
            <a:ext cx="1600200" cy="1371600"/>
          </a:xfrm>
          <a:prstGeom prst="rect">
            <a:avLst/>
          </a:prstGeom>
          <a:noFill/>
        </p:spPr>
      </p:pic>
      <p:pic>
        <p:nvPicPr>
          <p:cNvPr id="25610" name="Picture 10" descr="http://tbn3.google.com/images?q=tbn:wXzXTl--mFTQ2M:http://thecarolinaline.com/images/AlskaBrdRvr.gif">
            <a:hlinkClick r:id="rId10"/>
          </p:cNvPr>
          <p:cNvPicPr>
            <a:picLocks noChangeAspect="1" noChangeArrowheads="1"/>
          </p:cNvPicPr>
          <p:nvPr/>
        </p:nvPicPr>
        <p:blipFill>
          <a:blip r:embed="rId11"/>
          <a:srcRect/>
          <a:stretch>
            <a:fillRect/>
          </a:stretch>
        </p:blipFill>
        <p:spPr bwMode="auto">
          <a:xfrm>
            <a:off x="6705600" y="4876800"/>
            <a:ext cx="1828800" cy="1981200"/>
          </a:xfrm>
          <a:prstGeom prst="rect">
            <a:avLst/>
          </a:prstGeom>
          <a:noFill/>
        </p:spPr>
      </p:pic>
      <p:pic>
        <p:nvPicPr>
          <p:cNvPr id="25612" name="Picture 12" descr="http://tbn0.google.com/images?q=tbn:AY2gMIyWf2VTTM:http://www.allthepages.org/images/blog/alaska_adventure-3.jpg">
            <a:hlinkClick r:id="rId12"/>
          </p:cNvPr>
          <p:cNvPicPr>
            <a:picLocks noChangeAspect="1" noChangeArrowheads="1"/>
          </p:cNvPicPr>
          <p:nvPr/>
        </p:nvPicPr>
        <p:blipFill>
          <a:blip r:embed="rId13"/>
          <a:srcRect/>
          <a:stretch>
            <a:fillRect/>
          </a:stretch>
        </p:blipFill>
        <p:spPr bwMode="auto">
          <a:xfrm>
            <a:off x="0" y="3276600"/>
            <a:ext cx="1676400" cy="2200276"/>
          </a:xfrm>
          <a:prstGeom prst="rect">
            <a:avLst/>
          </a:prstGeom>
          <a:noFill/>
        </p:spPr>
      </p:pic>
      <p:pic>
        <p:nvPicPr>
          <p:cNvPr id="25614" name="Picture 14" descr="http://tbn1.google.com/images?q=tbn:zIDh-FERb8oSoM:http://www.ig.utexas.edu/people/staff/mrinal/album_files/image002.jpg">
            <a:hlinkClick r:id="rId14"/>
          </p:cNvPr>
          <p:cNvPicPr>
            <a:picLocks noChangeAspect="1" noChangeArrowheads="1"/>
          </p:cNvPicPr>
          <p:nvPr/>
        </p:nvPicPr>
        <p:blipFill>
          <a:blip r:embed="rId15"/>
          <a:srcRect/>
          <a:stretch>
            <a:fillRect/>
          </a:stretch>
        </p:blipFill>
        <p:spPr bwMode="auto">
          <a:xfrm>
            <a:off x="1676400" y="3124200"/>
            <a:ext cx="1905000" cy="2333625"/>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t>Hawaii</a:t>
            </a:r>
            <a:endParaRPr lang="en-US" sz="8000" dirty="0"/>
          </a:p>
        </p:txBody>
      </p:sp>
      <p:pic>
        <p:nvPicPr>
          <p:cNvPr id="28674" name="Picture 2" descr="http://www.hawaiipictures.com/pictures/gallery/rainbows/k-06-b-wailua-falls-rainbow.jpg">
            <a:hlinkClick r:id="rId2" tooltip="Picture of Rainbow and Waterfall"/>
          </p:cNvPr>
          <p:cNvPicPr>
            <a:picLocks noChangeAspect="1" noChangeArrowheads="1"/>
          </p:cNvPicPr>
          <p:nvPr/>
        </p:nvPicPr>
        <p:blipFill>
          <a:blip r:embed="rId3"/>
          <a:srcRect/>
          <a:stretch>
            <a:fillRect/>
          </a:stretch>
        </p:blipFill>
        <p:spPr bwMode="auto">
          <a:xfrm>
            <a:off x="0" y="3733800"/>
            <a:ext cx="4114800" cy="3124200"/>
          </a:xfrm>
          <a:prstGeom prst="rect">
            <a:avLst/>
          </a:prstGeom>
          <a:noFill/>
        </p:spPr>
      </p:pic>
      <p:pic>
        <p:nvPicPr>
          <p:cNvPr id="28676" name="Picture 4" descr="Sunset Pictures">
            <a:hlinkClick r:id="rId4"/>
          </p:cNvPr>
          <p:cNvPicPr>
            <a:picLocks noChangeAspect="1" noChangeArrowheads="1"/>
          </p:cNvPicPr>
          <p:nvPr/>
        </p:nvPicPr>
        <p:blipFill>
          <a:blip r:embed="rId5"/>
          <a:srcRect/>
          <a:stretch>
            <a:fillRect/>
          </a:stretch>
        </p:blipFill>
        <p:spPr bwMode="auto">
          <a:xfrm>
            <a:off x="4114800" y="5600699"/>
            <a:ext cx="1571625" cy="1257301"/>
          </a:xfrm>
          <a:prstGeom prst="rect">
            <a:avLst/>
          </a:prstGeom>
          <a:noFill/>
        </p:spPr>
      </p:pic>
      <p:pic>
        <p:nvPicPr>
          <p:cNvPr id="28678" name="Picture 6" descr="Animal Pictures">
            <a:hlinkClick r:id="rId6"/>
          </p:cNvPr>
          <p:cNvPicPr>
            <a:picLocks noChangeAspect="1" noChangeArrowheads="1"/>
          </p:cNvPicPr>
          <p:nvPr/>
        </p:nvPicPr>
        <p:blipFill>
          <a:blip r:embed="rId7"/>
          <a:srcRect/>
          <a:stretch>
            <a:fillRect/>
          </a:stretch>
        </p:blipFill>
        <p:spPr bwMode="auto">
          <a:xfrm>
            <a:off x="5715000" y="5686425"/>
            <a:ext cx="1571625" cy="1171575"/>
          </a:xfrm>
          <a:prstGeom prst="rect">
            <a:avLst/>
          </a:prstGeom>
          <a:noFill/>
        </p:spPr>
      </p:pic>
      <p:pic>
        <p:nvPicPr>
          <p:cNvPr id="28680" name="Picture 8" descr="Mountain Pictures">
            <a:hlinkClick r:id="rId8"/>
          </p:cNvPr>
          <p:cNvPicPr>
            <a:picLocks noChangeAspect="1" noChangeArrowheads="1"/>
          </p:cNvPicPr>
          <p:nvPr/>
        </p:nvPicPr>
        <p:blipFill>
          <a:blip r:embed="rId9"/>
          <a:srcRect/>
          <a:stretch>
            <a:fillRect/>
          </a:stretch>
        </p:blipFill>
        <p:spPr bwMode="auto">
          <a:xfrm>
            <a:off x="7315200" y="5762624"/>
            <a:ext cx="1628775" cy="1095376"/>
          </a:xfrm>
          <a:prstGeom prst="rect">
            <a:avLst/>
          </a:prstGeom>
          <a:noFill/>
        </p:spPr>
      </p:pic>
      <p:pic>
        <p:nvPicPr>
          <p:cNvPr id="28682" name="Picture 10" descr="Lanai Pictures">
            <a:hlinkClick r:id="rId10"/>
          </p:cNvPr>
          <p:cNvPicPr>
            <a:picLocks noChangeAspect="1" noChangeArrowheads="1"/>
          </p:cNvPicPr>
          <p:nvPr/>
        </p:nvPicPr>
        <p:blipFill>
          <a:blip r:embed="rId11"/>
          <a:srcRect/>
          <a:stretch>
            <a:fillRect/>
          </a:stretch>
        </p:blipFill>
        <p:spPr bwMode="auto">
          <a:xfrm>
            <a:off x="4114800" y="4419600"/>
            <a:ext cx="1571625" cy="1171575"/>
          </a:xfrm>
          <a:prstGeom prst="rect">
            <a:avLst/>
          </a:prstGeom>
          <a:noFill/>
        </p:spPr>
      </p:pic>
      <p:pic>
        <p:nvPicPr>
          <p:cNvPr id="28684" name="Picture 12" descr="Molokai Pictures">
            <a:hlinkClick r:id="rId12"/>
          </p:cNvPr>
          <p:cNvPicPr>
            <a:picLocks noChangeAspect="1" noChangeArrowheads="1"/>
          </p:cNvPicPr>
          <p:nvPr/>
        </p:nvPicPr>
        <p:blipFill>
          <a:blip r:embed="rId13"/>
          <a:srcRect/>
          <a:stretch>
            <a:fillRect/>
          </a:stretch>
        </p:blipFill>
        <p:spPr bwMode="auto">
          <a:xfrm>
            <a:off x="5715000" y="4572000"/>
            <a:ext cx="1571625" cy="1123950"/>
          </a:xfrm>
          <a:prstGeom prst="rect">
            <a:avLst/>
          </a:prstGeom>
          <a:noFill/>
        </p:spPr>
      </p:pic>
      <p:pic>
        <p:nvPicPr>
          <p:cNvPr id="28686" name="Picture 14" descr="Big Island Pictures">
            <a:hlinkClick r:id="rId14"/>
          </p:cNvPr>
          <p:cNvPicPr>
            <a:picLocks noChangeAspect="1" noChangeArrowheads="1"/>
          </p:cNvPicPr>
          <p:nvPr/>
        </p:nvPicPr>
        <p:blipFill>
          <a:blip r:embed="rId15"/>
          <a:srcRect/>
          <a:stretch>
            <a:fillRect/>
          </a:stretch>
        </p:blipFill>
        <p:spPr bwMode="auto">
          <a:xfrm>
            <a:off x="7315200" y="4572000"/>
            <a:ext cx="1571625" cy="1171575"/>
          </a:xfrm>
          <a:prstGeom prst="rect">
            <a:avLst/>
          </a:prstGeom>
          <a:noFill/>
        </p:spPr>
      </p:pic>
      <p:pic>
        <p:nvPicPr>
          <p:cNvPr id="28688" name="Picture 16" descr="Kauai Pictures">
            <a:hlinkClick r:id="rId16"/>
          </p:cNvPr>
          <p:cNvPicPr>
            <a:picLocks noChangeAspect="1" noChangeArrowheads="1"/>
          </p:cNvPicPr>
          <p:nvPr/>
        </p:nvPicPr>
        <p:blipFill>
          <a:blip r:embed="rId17"/>
          <a:srcRect/>
          <a:stretch>
            <a:fillRect/>
          </a:stretch>
        </p:blipFill>
        <p:spPr bwMode="auto">
          <a:xfrm>
            <a:off x="4114800" y="3352800"/>
            <a:ext cx="1628775" cy="1095376"/>
          </a:xfrm>
          <a:prstGeom prst="rect">
            <a:avLst/>
          </a:prstGeom>
          <a:noFill/>
        </p:spPr>
      </p:pic>
      <p:pic>
        <p:nvPicPr>
          <p:cNvPr id="28690" name="Picture 18" descr="Maui Pictures">
            <a:hlinkClick r:id="rId18"/>
          </p:cNvPr>
          <p:cNvPicPr>
            <a:picLocks noChangeAspect="1" noChangeArrowheads="1"/>
          </p:cNvPicPr>
          <p:nvPr/>
        </p:nvPicPr>
        <p:blipFill>
          <a:blip r:embed="rId19"/>
          <a:srcRect/>
          <a:stretch>
            <a:fillRect/>
          </a:stretch>
        </p:blipFill>
        <p:spPr bwMode="auto">
          <a:xfrm>
            <a:off x="5715000" y="3352800"/>
            <a:ext cx="1571625" cy="1162050"/>
          </a:xfrm>
          <a:prstGeom prst="rect">
            <a:avLst/>
          </a:prstGeom>
          <a:noFill/>
        </p:spPr>
      </p:pic>
      <p:pic>
        <p:nvPicPr>
          <p:cNvPr id="28692" name="Picture 20" descr="Click to view details">
            <a:hlinkClick r:id="rId20"/>
          </p:cNvPr>
          <p:cNvPicPr>
            <a:picLocks noChangeAspect="1" noChangeArrowheads="1"/>
          </p:cNvPicPr>
          <p:nvPr/>
        </p:nvPicPr>
        <p:blipFill>
          <a:blip r:embed="rId21"/>
          <a:srcRect/>
          <a:stretch>
            <a:fillRect/>
          </a:stretch>
        </p:blipFill>
        <p:spPr bwMode="auto">
          <a:xfrm>
            <a:off x="7239000" y="3429000"/>
            <a:ext cx="1571625" cy="1143001"/>
          </a:xfrm>
          <a:prstGeom prst="rect">
            <a:avLst/>
          </a:prstGeom>
          <a:noFill/>
        </p:spPr>
      </p:pic>
      <p:pic>
        <p:nvPicPr>
          <p:cNvPr id="28694" name="Picture 22" descr="Click to view details">
            <a:hlinkClick r:id="rId22"/>
          </p:cNvPr>
          <p:cNvPicPr>
            <a:picLocks noChangeAspect="1" noChangeArrowheads="1"/>
          </p:cNvPicPr>
          <p:nvPr/>
        </p:nvPicPr>
        <p:blipFill>
          <a:blip r:embed="rId23"/>
          <a:srcRect/>
          <a:stretch>
            <a:fillRect/>
          </a:stretch>
        </p:blipFill>
        <p:spPr bwMode="auto">
          <a:xfrm>
            <a:off x="0" y="2590800"/>
            <a:ext cx="1571625" cy="118110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0"/>
            <a:ext cx="7772400" cy="1470025"/>
          </a:xfrm>
        </p:spPr>
        <p:txBody>
          <a:bodyPr/>
          <a:lstStyle/>
          <a:p>
            <a:r>
              <a:rPr lang="en-US" dirty="0" smtClean="0"/>
              <a:t>Hawaii and Alaska</a:t>
            </a:r>
            <a:endParaRPr lang="en-US" dirty="0"/>
          </a:p>
        </p:txBody>
      </p:sp>
      <p:sp>
        <p:nvSpPr>
          <p:cNvPr id="3" name="Subtitle 2"/>
          <p:cNvSpPr>
            <a:spLocks noGrp="1"/>
          </p:cNvSpPr>
          <p:nvPr>
            <p:ph type="subTitle" idx="1"/>
          </p:nvPr>
        </p:nvSpPr>
        <p:spPr>
          <a:xfrm>
            <a:off x="1219200" y="1828800"/>
            <a:ext cx="6400800" cy="1752600"/>
          </a:xfrm>
        </p:spPr>
        <p:txBody>
          <a:bodyPr>
            <a:normAutofit fontScale="92500"/>
          </a:bodyPr>
          <a:lstStyle/>
          <a:p>
            <a:r>
              <a:rPr lang="en-US" dirty="0" smtClean="0"/>
              <a:t>Wild and beautiful Alaska is home to majestic mountains and Mt. McKinley rises 20,3200 feet above sea level</a:t>
            </a:r>
          </a:p>
        </p:txBody>
      </p:sp>
      <p:pic>
        <p:nvPicPr>
          <p:cNvPr id="1026" name="Picture 2" descr="http://www.worldatlas.com/webimage/countrys/namerica/usstates/aaposter/akmckinley.jpg"/>
          <p:cNvPicPr>
            <a:picLocks noChangeAspect="1" noChangeArrowheads="1"/>
          </p:cNvPicPr>
          <p:nvPr/>
        </p:nvPicPr>
        <p:blipFill>
          <a:blip r:embed="rId2"/>
          <a:srcRect/>
          <a:stretch>
            <a:fillRect/>
          </a:stretch>
        </p:blipFill>
        <p:spPr bwMode="auto">
          <a:xfrm>
            <a:off x="0" y="4876800"/>
            <a:ext cx="3048000" cy="1981200"/>
          </a:xfrm>
          <a:prstGeom prst="rect">
            <a:avLst/>
          </a:prstGeom>
          <a:noFill/>
        </p:spPr>
      </p:pic>
      <p:sp>
        <p:nvSpPr>
          <p:cNvPr id="5" name="Rectangle 4"/>
          <p:cNvSpPr/>
          <p:nvPr/>
        </p:nvSpPr>
        <p:spPr>
          <a:xfrm>
            <a:off x="0" y="4495800"/>
            <a:ext cx="2121606" cy="369332"/>
          </a:xfrm>
          <a:prstGeom prst="rect">
            <a:avLst/>
          </a:prstGeom>
        </p:spPr>
        <p:txBody>
          <a:bodyPr wrap="none">
            <a:spAutoFit/>
          </a:bodyPr>
          <a:lstStyle/>
          <a:p>
            <a:r>
              <a:rPr lang="en-US" dirty="0" smtClean="0"/>
              <a:t>Mt. McKinley, Alaska</a:t>
            </a:r>
            <a:endParaRPr lang="en-US" dirty="0"/>
          </a:p>
        </p:txBody>
      </p:sp>
      <p:pic>
        <p:nvPicPr>
          <p:cNvPr id="2050" name="Picture 2" descr="Mountain"/>
          <p:cNvPicPr>
            <a:picLocks noChangeAspect="1" noChangeArrowheads="1"/>
          </p:cNvPicPr>
          <p:nvPr/>
        </p:nvPicPr>
        <p:blipFill>
          <a:blip r:embed="rId3"/>
          <a:srcRect/>
          <a:stretch>
            <a:fillRect/>
          </a:stretch>
        </p:blipFill>
        <p:spPr bwMode="auto">
          <a:xfrm>
            <a:off x="6600825" y="3429000"/>
            <a:ext cx="2543175" cy="3429000"/>
          </a:xfrm>
          <a:prstGeom prst="rect">
            <a:avLst/>
          </a:prstGeom>
          <a:noFill/>
        </p:spPr>
      </p:pic>
      <p:sp>
        <p:nvSpPr>
          <p:cNvPr id="7" name="Rectangle 6"/>
          <p:cNvSpPr/>
          <p:nvPr/>
        </p:nvSpPr>
        <p:spPr>
          <a:xfrm>
            <a:off x="7129794" y="2971800"/>
            <a:ext cx="2014206" cy="369332"/>
          </a:xfrm>
          <a:prstGeom prst="rect">
            <a:avLst/>
          </a:prstGeom>
        </p:spPr>
        <p:txBody>
          <a:bodyPr wrap="none">
            <a:spAutoFit/>
          </a:bodyPr>
          <a:lstStyle/>
          <a:p>
            <a:r>
              <a:rPr lang="en-US" dirty="0" smtClean="0"/>
              <a:t>majestic mountains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Mt. Dental in Alaska </a:t>
            </a:r>
            <a:endParaRPr lang="en-US" dirty="0"/>
          </a:p>
        </p:txBody>
      </p:sp>
      <p:pic>
        <p:nvPicPr>
          <p:cNvPr id="1026" name="Picture 2" descr="http://www.matnet.com/~cottonwood/AwesomeDenali.jpg"/>
          <p:cNvPicPr>
            <a:picLocks noChangeAspect="1" noChangeArrowheads="1"/>
          </p:cNvPicPr>
          <p:nvPr/>
        </p:nvPicPr>
        <p:blipFill>
          <a:blip r:embed="rId2"/>
          <a:srcRect/>
          <a:stretch>
            <a:fillRect/>
          </a:stretch>
        </p:blipFill>
        <p:spPr bwMode="auto">
          <a:xfrm>
            <a:off x="0" y="3028950"/>
            <a:ext cx="5295900" cy="3829050"/>
          </a:xfrm>
          <a:prstGeom prst="rect">
            <a:avLst/>
          </a:prstGeom>
          <a:noFill/>
        </p:spPr>
      </p:pic>
      <p:sp>
        <p:nvSpPr>
          <p:cNvPr id="4" name="Rectangle 3"/>
          <p:cNvSpPr/>
          <p:nvPr/>
        </p:nvSpPr>
        <p:spPr>
          <a:xfrm>
            <a:off x="0" y="2667000"/>
            <a:ext cx="2057400" cy="369332"/>
          </a:xfrm>
          <a:prstGeom prst="rect">
            <a:avLst/>
          </a:prstGeom>
        </p:spPr>
        <p:txBody>
          <a:bodyPr wrap="square">
            <a:spAutoFit/>
          </a:bodyPr>
          <a:lstStyle/>
          <a:p>
            <a:r>
              <a:rPr lang="en-US" dirty="0" smtClean="0"/>
              <a:t>Mt. Dental </a:t>
            </a:r>
            <a:endParaRPr lang="en-US" dirty="0"/>
          </a:p>
        </p:txBody>
      </p:sp>
      <p:pic>
        <p:nvPicPr>
          <p:cNvPr id="3074" name="Picture 2" descr="http://upload.wikimedia.org/wikipedia/commons/thumb/5/50/Denali_National_Park.jpg/180px-Denali_National_Park.jpg">
            <a:hlinkClick r:id="rId3" tooltip="Denali National Park"/>
          </p:cNvPr>
          <p:cNvPicPr>
            <a:picLocks noChangeAspect="1" noChangeArrowheads="1"/>
          </p:cNvPicPr>
          <p:nvPr/>
        </p:nvPicPr>
        <p:blipFill>
          <a:blip r:embed="rId4"/>
          <a:srcRect/>
          <a:stretch>
            <a:fillRect/>
          </a:stretch>
        </p:blipFill>
        <p:spPr bwMode="auto">
          <a:xfrm>
            <a:off x="6248400" y="4267199"/>
            <a:ext cx="2895600" cy="259080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52400"/>
            <a:ext cx="7772400" cy="1470025"/>
          </a:xfrm>
        </p:spPr>
        <p:txBody>
          <a:bodyPr/>
          <a:lstStyle/>
          <a:p>
            <a:r>
              <a:rPr lang="en-US" dirty="0" smtClean="0"/>
              <a:t>Alaska</a:t>
            </a:r>
            <a:endParaRPr lang="en-US" dirty="0"/>
          </a:p>
        </p:txBody>
      </p:sp>
      <p:sp>
        <p:nvSpPr>
          <p:cNvPr id="3" name="Subtitle 2"/>
          <p:cNvSpPr>
            <a:spLocks noGrp="1"/>
          </p:cNvSpPr>
          <p:nvPr>
            <p:ph type="subTitle" idx="1"/>
          </p:nvPr>
        </p:nvSpPr>
        <p:spPr>
          <a:xfrm>
            <a:off x="1066800" y="1524000"/>
            <a:ext cx="6400800" cy="1752600"/>
          </a:xfrm>
        </p:spPr>
        <p:txBody>
          <a:bodyPr>
            <a:normAutofit fontScale="85000" lnSpcReduction="20000"/>
          </a:bodyPr>
          <a:lstStyle/>
          <a:p>
            <a:r>
              <a:rPr lang="en-US" dirty="0" smtClean="0"/>
              <a:t>Alaska has a very long coastline broken by many inlets and bays north of the brooks range there is a wide coastal plain the southern coast has many steep cliffs  is the largest state of the United states</a:t>
            </a:r>
            <a:endParaRPr lang="en-US" dirty="0"/>
          </a:p>
        </p:txBody>
      </p:sp>
      <p:pic>
        <p:nvPicPr>
          <p:cNvPr id="2050" name="Picture 2" descr="See full size image">
            <a:hlinkClick r:id="rId2"/>
          </p:cNvPr>
          <p:cNvPicPr>
            <a:picLocks noChangeAspect="1" noChangeArrowheads="1"/>
          </p:cNvPicPr>
          <p:nvPr/>
        </p:nvPicPr>
        <p:blipFill>
          <a:blip r:embed="rId3"/>
          <a:srcRect/>
          <a:stretch>
            <a:fillRect/>
          </a:stretch>
        </p:blipFill>
        <p:spPr bwMode="auto">
          <a:xfrm>
            <a:off x="0" y="4724400"/>
            <a:ext cx="2438400" cy="21336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1470025"/>
          </a:xfrm>
        </p:spPr>
        <p:txBody>
          <a:bodyPr>
            <a:normAutofit/>
          </a:bodyPr>
          <a:lstStyle/>
          <a:p>
            <a:r>
              <a:rPr lang="en-US" sz="7200" dirty="0" smtClean="0"/>
              <a:t>Hawaii</a:t>
            </a:r>
            <a:endParaRPr lang="en-US" sz="7200" dirty="0"/>
          </a:p>
        </p:txBody>
      </p:sp>
      <p:sp>
        <p:nvSpPr>
          <p:cNvPr id="3" name="Subtitle 2"/>
          <p:cNvSpPr>
            <a:spLocks noGrp="1"/>
          </p:cNvSpPr>
          <p:nvPr>
            <p:ph type="subTitle" idx="1"/>
          </p:nvPr>
        </p:nvSpPr>
        <p:spPr>
          <a:xfrm>
            <a:off x="1219200" y="1600200"/>
            <a:ext cx="6400800" cy="2743200"/>
          </a:xfrm>
        </p:spPr>
        <p:txBody>
          <a:bodyPr>
            <a:normAutofit fontScale="85000" lnSpcReduction="20000"/>
          </a:bodyPr>
          <a:lstStyle/>
          <a:p>
            <a:r>
              <a:rPr lang="en-US" dirty="0" smtClean="0"/>
              <a:t>Hawaii is a state in the united states located on an archipelago in the central Pacific ocean southwest of the continental united states of Japan and northeast of Australia it takes eight islands to make Hawaii. The lush green islands of Hawaii are  the visible tops of a chain of submerged volcanic mountains that stretch 3,100 miles from </a:t>
            </a:r>
            <a:r>
              <a:rPr lang="en-US" smtClean="0"/>
              <a:t>hawaiih</a:t>
            </a:r>
            <a:endParaRPr lang="en-US" dirty="0"/>
          </a:p>
        </p:txBody>
      </p:sp>
      <p:pic>
        <p:nvPicPr>
          <p:cNvPr id="1026" name="Picture 2" descr="In Affiliation with AllPosters.com"/>
          <p:cNvPicPr>
            <a:picLocks noChangeAspect="1" noChangeArrowheads="1"/>
          </p:cNvPicPr>
          <p:nvPr/>
        </p:nvPicPr>
        <p:blipFill>
          <a:blip r:embed="rId3"/>
          <a:srcRect/>
          <a:stretch>
            <a:fillRect/>
          </a:stretch>
        </p:blipFill>
        <p:spPr bwMode="auto">
          <a:xfrm>
            <a:off x="0" y="4962524"/>
            <a:ext cx="2857500" cy="189547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Tundra and Wonder Lake. Denali National Park, Alaska, USA."/>
          <p:cNvPicPr>
            <a:picLocks noChangeAspect="1" noChangeArrowheads="1"/>
          </p:cNvPicPr>
          <p:nvPr/>
        </p:nvPicPr>
        <p:blipFill>
          <a:blip r:embed="rId2"/>
          <a:srcRect/>
          <a:stretch>
            <a:fillRect/>
          </a:stretch>
        </p:blipFill>
        <p:spPr bwMode="auto">
          <a:xfrm>
            <a:off x="0" y="3133724"/>
            <a:ext cx="5486400" cy="3724276"/>
          </a:xfrm>
          <a:prstGeom prst="rect">
            <a:avLst/>
          </a:prstGeom>
          <a:noFill/>
        </p:spPr>
      </p:pic>
      <p:sp>
        <p:nvSpPr>
          <p:cNvPr id="3" name="Rectangle 2"/>
          <p:cNvSpPr/>
          <p:nvPr/>
        </p:nvSpPr>
        <p:spPr>
          <a:xfrm>
            <a:off x="0" y="2514600"/>
            <a:ext cx="4572000" cy="646331"/>
          </a:xfrm>
          <a:prstGeom prst="rect">
            <a:avLst/>
          </a:prstGeom>
        </p:spPr>
        <p:txBody>
          <a:bodyPr>
            <a:spAutoFit/>
          </a:bodyPr>
          <a:lstStyle/>
          <a:p>
            <a:r>
              <a:rPr lang="en-US" dirty="0" smtClean="0"/>
              <a:t>Tundra and wonder lake Denali national park Alaska USA</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533400"/>
            <a:ext cx="7772400" cy="1470025"/>
          </a:xfrm>
        </p:spPr>
        <p:txBody>
          <a:bodyPr/>
          <a:lstStyle/>
          <a:p>
            <a:r>
              <a:rPr lang="en-US" dirty="0" smtClean="0"/>
              <a:t>Rocky Mountains</a:t>
            </a:r>
            <a:endParaRPr lang="en-US" dirty="0"/>
          </a:p>
        </p:txBody>
      </p:sp>
      <p:sp>
        <p:nvSpPr>
          <p:cNvPr id="3" name="Subtitle 2"/>
          <p:cNvSpPr>
            <a:spLocks noGrp="1"/>
          </p:cNvSpPr>
          <p:nvPr>
            <p:ph type="subTitle" idx="1"/>
          </p:nvPr>
        </p:nvSpPr>
        <p:spPr>
          <a:xfrm>
            <a:off x="1295400" y="2209800"/>
            <a:ext cx="6400800" cy="3124200"/>
          </a:xfrm>
        </p:spPr>
        <p:txBody>
          <a:bodyPr>
            <a:normAutofit fontScale="92500" lnSpcReduction="10000"/>
          </a:bodyPr>
          <a:lstStyle/>
          <a:p>
            <a:r>
              <a:rPr lang="en-US" dirty="0" smtClean="0"/>
              <a:t>The rocky mountains stretch more than 4,800 kilometers (3,000miles) the ranges highest peak is Mount Elbert in Colorado at 14,440feet 94,401 meters  above sea level which are located immediately adjacent to the pacific coast </a:t>
            </a:r>
            <a:endParaRPr lang="en-US" dirty="0"/>
          </a:p>
        </p:txBody>
      </p:sp>
      <p:pic>
        <p:nvPicPr>
          <p:cNvPr id="1026" name="Picture 2" descr="none Moraine Lake, and the Valley of the Ten Peaks, Banff National Park, Alberta, Canada">
            <a:hlinkClick r:id="rId2" tooltip="none Moraine Lake, and the Valley of the Ten Peaks, Banff National Park, Alberta, Canada"/>
          </p:cNvPr>
          <p:cNvPicPr>
            <a:picLocks noChangeAspect="1" noChangeArrowheads="1"/>
          </p:cNvPicPr>
          <p:nvPr/>
        </p:nvPicPr>
        <p:blipFill>
          <a:blip r:embed="rId3"/>
          <a:srcRect/>
          <a:stretch>
            <a:fillRect/>
          </a:stretch>
        </p:blipFill>
        <p:spPr bwMode="auto">
          <a:xfrm>
            <a:off x="0" y="4895850"/>
            <a:ext cx="2619375" cy="196215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04800"/>
            <a:ext cx="7772400" cy="1470025"/>
          </a:xfrm>
        </p:spPr>
        <p:txBody>
          <a:bodyPr/>
          <a:lstStyle/>
          <a:p>
            <a:r>
              <a:rPr lang="en-US" dirty="0" smtClean="0"/>
              <a:t>Western plateaus, basin and ranges </a:t>
            </a:r>
            <a:endParaRPr lang="en-US" dirty="0"/>
          </a:p>
        </p:txBody>
      </p:sp>
      <p:sp>
        <p:nvSpPr>
          <p:cNvPr id="3" name="Subtitle 2"/>
          <p:cNvSpPr>
            <a:spLocks noGrp="1"/>
          </p:cNvSpPr>
          <p:nvPr>
            <p:ph type="subTitle" idx="1"/>
          </p:nvPr>
        </p:nvSpPr>
        <p:spPr>
          <a:xfrm>
            <a:off x="1143000" y="1752600"/>
            <a:ext cx="6400800" cy="3886200"/>
          </a:xfrm>
        </p:spPr>
        <p:txBody>
          <a:bodyPr>
            <a:normAutofit fontScale="85000" lnSpcReduction="10000"/>
          </a:bodyPr>
          <a:lstStyle/>
          <a:p>
            <a:r>
              <a:rPr lang="en-US" dirty="0" smtClean="0"/>
              <a:t>Region that is part of the intermountain region in the USA and Mexico covering over 777,000sq km/3000,000sqmi  within the USA the region occupies most of the state of Nevada as well as parts of Utah the basin and ranges region lies between the Columbia plateau (north) the Wasatch range and Columbia plateau (east) and the cascade range and sierra Nevada (west) and extend</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81000"/>
            <a:ext cx="7772400" cy="1470025"/>
          </a:xfrm>
        </p:spPr>
        <p:txBody>
          <a:bodyPr/>
          <a:lstStyle/>
          <a:p>
            <a:r>
              <a:rPr lang="en-US" dirty="0" smtClean="0"/>
              <a:t>Pacific Ranges and Lowlands </a:t>
            </a:r>
            <a:endParaRPr lang="en-US" dirty="0"/>
          </a:p>
        </p:txBody>
      </p:sp>
      <p:sp>
        <p:nvSpPr>
          <p:cNvPr id="3" name="Subtitle 2"/>
          <p:cNvSpPr>
            <a:spLocks noGrp="1"/>
          </p:cNvSpPr>
          <p:nvPr>
            <p:ph type="subTitle" idx="1"/>
          </p:nvPr>
        </p:nvSpPr>
        <p:spPr>
          <a:xfrm>
            <a:off x="1219200" y="1676400"/>
            <a:ext cx="6400800" cy="2743200"/>
          </a:xfrm>
        </p:spPr>
        <p:txBody>
          <a:bodyPr>
            <a:normAutofit fontScale="92500" lnSpcReduction="20000"/>
          </a:bodyPr>
          <a:lstStyle/>
          <a:p>
            <a:r>
              <a:rPr lang="en-US" dirty="0" smtClean="0"/>
              <a:t>Near the Ecuadorian frontier the Andes mountains divide into three distinct roughly parallel chains called cordilleras that extend northeastward almost to the Caribbean sea altitudes reach more than 5,700 meters and mountains peaks are permanently covered with snow</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198</TotalTime>
  <Words>338</Words>
  <Application>Microsoft Office PowerPoint</Application>
  <PresentationFormat>On-screen Show (4:3)</PresentationFormat>
  <Paragraphs>28</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Land forms </vt:lpstr>
      <vt:lpstr>Hawaii and Alaska</vt:lpstr>
      <vt:lpstr>Mt. Dental in Alaska </vt:lpstr>
      <vt:lpstr>Alaska</vt:lpstr>
      <vt:lpstr>Hawaii</vt:lpstr>
      <vt:lpstr>Slide 6</vt:lpstr>
      <vt:lpstr>Rocky Mountains</vt:lpstr>
      <vt:lpstr>Western plateaus, basin and ranges </vt:lpstr>
      <vt:lpstr>Pacific Ranges and Lowlands </vt:lpstr>
      <vt:lpstr>Rocky mountains</vt:lpstr>
      <vt:lpstr>Western Plateaus Basins and Ranges</vt:lpstr>
      <vt:lpstr>Pacific Ranges and Lowlands</vt:lpstr>
      <vt:lpstr>Alaska</vt:lpstr>
      <vt:lpstr>Hawaii</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 </cp:lastModifiedBy>
  <cp:revision>35</cp:revision>
  <dcterms:created xsi:type="dcterms:W3CDTF">2009-01-28T14:16:05Z</dcterms:created>
  <dcterms:modified xsi:type="dcterms:W3CDTF">2009-02-05T14:23:39Z</dcterms:modified>
</cp:coreProperties>
</file>